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18" r:id="rId3"/>
    <p:sldId id="317" r:id="rId4"/>
    <p:sldId id="260" r:id="rId5"/>
    <p:sldId id="261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CC"/>
    <a:srgbClr val="FFFF66"/>
    <a:srgbClr val="33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fld id="{E51F3AF7-28C8-441F-8F55-D1BA53C54AB7}" type="slidenum">
              <a:rPr lang="en-US" altLang="vi-VN" sz="1200" smtClean="0">
                <a:latin typeface="Arial" charset="0"/>
              </a:rPr>
              <a:pPr/>
              <a:t>18</a:t>
            </a:fld>
            <a:endParaRPr lang="en-US" altLang="vi-VN" sz="1200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fld id="{2C81B41F-4BAE-4613-8681-A2072EE47281}" type="slidenum">
              <a:rPr lang="en-US" altLang="vi-VN" sz="1200" smtClean="0">
                <a:latin typeface="Arial" charset="0"/>
              </a:rPr>
              <a:pPr/>
              <a:t>19</a:t>
            </a:fld>
            <a:endParaRPr lang="en-US" altLang="vi-VN" sz="1200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fld id="{7F96EF4B-9BCA-436F-BDCA-0120E739A5B6}" type="slidenum">
              <a:rPr lang="en-US" altLang="vi-VN" sz="1200" smtClean="0">
                <a:latin typeface="Arial" charset="0"/>
              </a:rPr>
              <a:pPr/>
              <a:t>20</a:t>
            </a:fld>
            <a:endParaRPr lang="en-US" altLang="vi-VN" sz="1200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fld id="{B61444EC-CFDF-44B6-ADC3-E661A408E6A2}" type="slidenum">
              <a:rPr lang="en-US" altLang="vi-VN" sz="1200" smtClean="0">
                <a:latin typeface="Arial" charset="0"/>
              </a:rPr>
              <a:pPr/>
              <a:t>21</a:t>
            </a:fld>
            <a:endParaRPr lang="en-US" altLang="vi-VN" sz="1200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fld id="{422A6C3E-729D-4180-8039-701FE40E37A5}" type="slidenum">
              <a:rPr lang="en-US" altLang="vi-VN" sz="1200" smtClean="0">
                <a:latin typeface="Arial" charset="0"/>
              </a:rPr>
              <a:pPr/>
              <a:t>22</a:t>
            </a:fld>
            <a:endParaRPr lang="en-US" altLang="vi-VN" sz="1200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fld id="{B6E46DAA-B385-4F12-9646-6551BDE195D0}" type="slidenum">
              <a:rPr lang="en-US" altLang="vi-VN" sz="1200" smtClean="0">
                <a:latin typeface="Arial" charset="0"/>
              </a:rPr>
              <a:pPr/>
              <a:t>23</a:t>
            </a:fld>
            <a:endParaRPr lang="en-US" altLang="vi-VN" sz="1200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fld id="{06C5B90E-BBAC-4CC6-86CB-7EE979F15282}" type="slidenum">
              <a:rPr lang="en-US" altLang="vi-VN" sz="1200" smtClean="0">
                <a:latin typeface="Arial" charset="0"/>
              </a:rPr>
              <a:pPr/>
              <a:t>24</a:t>
            </a:fld>
            <a:endParaRPr lang="en-US" altLang="vi-VN" sz="1200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BAI%202%20-%20CHUONG%207.pptx#23. PowerPoint Presentation" TargetMode="External"/><Relationship Id="rId3" Type="http://schemas.openxmlformats.org/officeDocument/2006/relationships/hyperlink" Target="BAI%202%20-%20CHUONG%207.pptx#20. PowerPoint Presentation" TargetMode="External"/><Relationship Id="rId7" Type="http://schemas.openxmlformats.org/officeDocument/2006/relationships/hyperlink" Target="BAI%202%20-%20CHUONG%207.pptx#18. PowerPoint Presenta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2%20-%20CHUONG%207.pptx#19. PowerPoint Presentation" TargetMode="External"/><Relationship Id="rId11" Type="http://schemas.openxmlformats.org/officeDocument/2006/relationships/image" Target="../media/image30.png"/><Relationship Id="rId5" Type="http://schemas.openxmlformats.org/officeDocument/2006/relationships/hyperlink" Target="BAI%202%20-%20CHUONG%207.pptx#21. PowerPoint Presentation" TargetMode="External"/><Relationship Id="rId10" Type="http://schemas.openxmlformats.org/officeDocument/2006/relationships/hyperlink" Target="BAI%202%20-%20CHUONG%207.pptx#24. PowerPoint Presentation" TargetMode="External"/><Relationship Id="rId4" Type="http://schemas.openxmlformats.org/officeDocument/2006/relationships/hyperlink" Target="BAI%202%20-%20CHUONG%207.pptx#22. PowerPoint Presentation" TargetMode="External"/><Relationship Id="rId9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BAI%202%20-%20CHUONG%207.pptx#17. PowerPoint Presentation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BAI%202%20-%20CHUONG%207.pptx#17. PowerPoint Presentation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://www.google.com.vn/imgres?imgurl=http://fosp.files.wordpress.com/2008/05/trongdong.jpg&amp;imgrefurl=http://fosp.wordpress.com/thay-cung-version-mot/&amp;usg=__r_HfV5OIy7xNcnjlOBRbktV1X44=&amp;h=1000&amp;w=1000&amp;sz=605&amp;hl=vi&amp;start=3&amp;zoom=1&amp;itbs=1&amp;tbnid=97k_8faeT3BwpM:&amp;tbnh=149&amp;tbnw=149&amp;prev=/images?q=h%C3%ACnh+tr%E1%BB%91ng+%C4%91%E1%BB%93ng&amp;hl=vi&amp;sa=G&amp;gbv=2&amp;tbs=isch:1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8.jpeg"/><Relationship Id="rId7" Type="http://schemas.openxmlformats.org/officeDocument/2006/relationships/image" Target="../media/image4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11" Type="http://schemas.openxmlformats.org/officeDocument/2006/relationships/image" Target="../media/image30.png"/><Relationship Id="rId5" Type="http://schemas.openxmlformats.org/officeDocument/2006/relationships/image" Target="../media/image39.wmf"/><Relationship Id="rId10" Type="http://schemas.openxmlformats.org/officeDocument/2006/relationships/hyperlink" Target="BAI%202%20-%20CHUONG%207.pptx#17. PowerPoint Presentation" TargetMode="External"/><Relationship Id="rId4" Type="http://schemas.openxmlformats.org/officeDocument/2006/relationships/image" Target="../media/image1.gif"/><Relationship Id="rId9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BAI%202%20-%20CHUONG%207.pptx#17. PowerPoint Presentation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BAI%202%20-%20CHUONG%207.pptx#17. PowerPoint Presentation" TargetMode="External"/><Relationship Id="rId3" Type="http://schemas.openxmlformats.org/officeDocument/2006/relationships/image" Target="../media/image48.jpe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BAI%202%20-%20CHUONG%207.pptx#17. PowerPoint Presentation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Oval 4"/>
          <p:cNvSpPr>
            <a:spLocks noChangeArrowheads="1"/>
          </p:cNvSpPr>
          <p:nvPr/>
        </p:nvSpPr>
        <p:spPr bwMode="auto">
          <a:xfrm rot="527914">
            <a:off x="1839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4570706" y="1432436"/>
            <a:ext cx="2821649" cy="39931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0469">
            <a:off x="2000045" y="1206613"/>
            <a:ext cx="2829117" cy="382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16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  HÌNH CÓ TÂM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42660" y="5571361"/>
            <a:ext cx="813723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32" y="1828800"/>
            <a:ext cx="12477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00856"/>
            <a:ext cx="14001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51" y="1700856"/>
            <a:ext cx="19907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72517"/>
            <a:ext cx="21050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528029"/>
            <a:ext cx="2763079" cy="139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6" y="3733800"/>
            <a:ext cx="2506664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60" y="3673502"/>
            <a:ext cx="2572401" cy="138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305808" y="5173589"/>
            <a:ext cx="8137238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7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436687" y="5696651"/>
            <a:ext cx="6248400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352233"/>
            <a:ext cx="3256208" cy="311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8798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  HÌNH CÓ TÂM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61558"/>
            <a:ext cx="2749262" cy="27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066800" y="4469456"/>
            <a:ext cx="6248400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456892" y="5912095"/>
            <a:ext cx="57150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74" y="1512332"/>
            <a:ext cx="2652950" cy="272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39436" y="5696650"/>
            <a:ext cx="8540462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553877" y="1706940"/>
            <a:ext cx="533400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0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5362" grpId="0"/>
      <p:bldP spid="19" grpId="0"/>
      <p:bldP spid="21" grpId="0" animBg="1"/>
      <p:bldP spid="21" grpId="1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1" y="1793474"/>
            <a:ext cx="2488192" cy="247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44160" y="923330"/>
            <a:ext cx="909983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838200" y="4153970"/>
            <a:ext cx="148157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156132" y="1814945"/>
            <a:ext cx="533400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66" y="0"/>
            <a:ext cx="8636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– VẬN DỤNG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616348"/>
            <a:ext cx="2590800" cy="276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347629" y="1379270"/>
            <a:ext cx="2191140" cy="3370376"/>
            <a:chOff x="3347629" y="1379270"/>
            <a:chExt cx="2191140" cy="337037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629" y="1379270"/>
              <a:ext cx="2191140" cy="3139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3966177" y="4287981"/>
              <a:ext cx="1481572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i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ình</a:t>
              </a:r>
              <a:r>
                <a:rPr lang="en-US" sz="24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6944301" y="4370786"/>
            <a:ext cx="148157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905000"/>
            <a:ext cx="1143000" cy="21336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35986" y="2590800"/>
            <a:ext cx="1883786" cy="71318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7242466" y="1887050"/>
            <a:ext cx="533400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6" grpId="0"/>
      <p:bldP spid="2" grpId="0"/>
      <p:bldP spid="18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81400" y="1972260"/>
            <a:ext cx="2542114" cy="3031941"/>
            <a:chOff x="3581400" y="1972260"/>
            <a:chExt cx="2542114" cy="3031941"/>
          </a:xfrm>
        </p:grpSpPr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4267200" y="4542536"/>
              <a:ext cx="1481572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ình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972260"/>
              <a:ext cx="2542114" cy="2470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44160" y="923330"/>
            <a:ext cx="909983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66" y="0"/>
            <a:ext cx="8636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– VẬN DỤNG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4544192" y="2050607"/>
            <a:ext cx="533400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64" y="1524000"/>
            <a:ext cx="3040019" cy="3525428"/>
            <a:chOff x="121964" y="1524000"/>
            <a:chExt cx="3040019" cy="3525428"/>
          </a:xfrm>
        </p:grpSpPr>
        <p:sp>
          <p:nvSpPr>
            <p:cNvPr id="15" name="TextBox 4"/>
            <p:cNvSpPr txBox="1">
              <a:spLocks noChangeArrowheads="1"/>
            </p:cNvSpPr>
            <p:nvPr/>
          </p:nvSpPr>
          <p:spPr bwMode="auto">
            <a:xfrm>
              <a:off x="990600" y="4587763"/>
              <a:ext cx="1481572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ình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 a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64" y="1524000"/>
              <a:ext cx="3040019" cy="3026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323608" y="1808145"/>
            <a:ext cx="2813464" cy="3089560"/>
            <a:chOff x="6420654" y="1808145"/>
            <a:chExt cx="2813464" cy="3089560"/>
          </a:xfrm>
        </p:grpSpPr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7315200" y="4436040"/>
              <a:ext cx="1481572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ình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 c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654" y="1808145"/>
              <a:ext cx="2813464" cy="2742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413165" y="1863565"/>
            <a:ext cx="533400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4"/>
          <p:cNvSpPr txBox="1">
            <a:spLocks noChangeArrowheads="1"/>
          </p:cNvSpPr>
          <p:nvPr/>
        </p:nvSpPr>
        <p:spPr bwMode="auto">
          <a:xfrm>
            <a:off x="7239000" y="1239322"/>
            <a:ext cx="1447800" cy="26468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 smtClean="0">
                <a:latin typeface=".VnAvantH" pitchFamily="34" charset="0"/>
                <a:cs typeface="Times New Roman" pitchFamily="18" charset="0"/>
              </a:rPr>
              <a:t>N</a:t>
            </a:r>
            <a:endParaRPr lang="en-US" sz="16600" b="1" dirty="0">
              <a:latin typeface=".VnAvantH" pitchFamily="34" charset="0"/>
              <a:cs typeface="Times New Roman" pitchFamily="18" charset="0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57043" y="707242"/>
            <a:ext cx="9099839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0287" y="0"/>
            <a:ext cx="70933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– VẬN DỤNG</a:t>
            </a:r>
            <a:endParaRPr lang="en-US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-85443" y="1184295"/>
            <a:ext cx="1269944" cy="26468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1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066800" y="1184295"/>
            <a:ext cx="1387770" cy="26468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2743200" y="1184295"/>
            <a:ext cx="982531" cy="26468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1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3725731" y="1184295"/>
            <a:ext cx="1447800" cy="26468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5486400" y="1184295"/>
            <a:ext cx="1347474" cy="26468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1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-14995" y="3657600"/>
            <a:ext cx="656819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S, I, O, N.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43188" y="4343400"/>
            <a:ext cx="8550570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I, O.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25823" y="1828800"/>
            <a:ext cx="864777" cy="1447800"/>
            <a:chOff x="125823" y="1828800"/>
            <a:chExt cx="864777" cy="144780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43188" y="2286000"/>
              <a:ext cx="847412" cy="53340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25823" y="1828800"/>
              <a:ext cx="864777" cy="144780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520464" y="2507734"/>
              <a:ext cx="76200" cy="1014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60954" y="1905000"/>
            <a:ext cx="720446" cy="1357272"/>
            <a:chOff x="2860954" y="1905000"/>
            <a:chExt cx="720446" cy="1357272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2860954" y="1905000"/>
              <a:ext cx="720446" cy="1326634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2895600" y="1905000"/>
              <a:ext cx="685800" cy="135727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181546" y="2479951"/>
              <a:ext cx="76200" cy="1014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715000" y="1889681"/>
            <a:ext cx="1447800" cy="1386919"/>
            <a:chOff x="2556154" y="1905000"/>
            <a:chExt cx="1447800" cy="1386919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2556154" y="2568020"/>
              <a:ext cx="1447800" cy="15616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3219646" y="1905000"/>
              <a:ext cx="18854" cy="1386919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3190973" y="2517659"/>
              <a:ext cx="76200" cy="1014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483989" y="1828800"/>
            <a:ext cx="1279011" cy="1524001"/>
            <a:chOff x="2039081" y="1906564"/>
            <a:chExt cx="1735800" cy="1524001"/>
          </a:xfrm>
        </p:grpSpPr>
        <p:cxnSp>
          <p:nvCxnSpPr>
            <p:cNvPr id="63" name="Straight Connector 62"/>
            <p:cNvCxnSpPr/>
            <p:nvPr/>
          </p:nvCxnSpPr>
          <p:spPr>
            <a:xfrm flipV="1">
              <a:off x="2430496" y="1906564"/>
              <a:ext cx="930728" cy="1524001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2039081" y="1906564"/>
              <a:ext cx="1735800" cy="1524001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856947" y="2595423"/>
              <a:ext cx="76199" cy="1014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291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57043" y="707242"/>
            <a:ext cx="909983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0287" y="0"/>
            <a:ext cx="70933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– VẬN DỤNG</a:t>
            </a:r>
            <a:endParaRPr lang="en-US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-85443" y="1184295"/>
            <a:ext cx="1269944" cy="26468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886685" y="1170440"/>
            <a:ext cx="1387770" cy="26468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1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2867895" y="1239715"/>
            <a:ext cx="982531" cy="26468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1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4114800" y="1232402"/>
            <a:ext cx="1447800" cy="26468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1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6279451" y="1286187"/>
            <a:ext cx="1347474" cy="26468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7467600" y="1184295"/>
            <a:ext cx="1572078" cy="26468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1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0" y="4648200"/>
            <a:ext cx="89154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96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62371" y="5355710"/>
            <a:ext cx="8550570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EF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PQ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302384" y="1219200"/>
            <a:ext cx="731055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i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20" grpId="0"/>
      <p:bldP spid="22" grpId="0"/>
      <p:bldP spid="23" grpId="1"/>
      <p:bldP spid="24" grpId="0"/>
      <p:bldP spid="25" grpId="0"/>
      <p:bldP spid="26" grpId="0"/>
      <p:bldP spid="2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8602B2-AFC1-494D-9C5C-ED515B187D2D}" type="datetime12">
              <a:rPr lang="en-US">
                <a:latin typeface="Times New Roman" pitchFamily="18" charset="0"/>
                <a:cs typeface="Times New Roman" pitchFamily="18" charset="0"/>
              </a:rPr>
              <a:pPr eaLnBrk="1" hangingPunct="1"/>
              <a:t>7:14 PM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0" y="609600"/>
            <a:ext cx="6248400" cy="6248400"/>
          </a:xfrm>
          <a:prstGeom prst="star32">
            <a:avLst>
              <a:gd name="adj" fmla="val 44282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3600" b="1">
                <a:latin typeface="Times New Roman" pitchFamily="18" charset="0"/>
              </a:rPr>
              <a:t>         </a:t>
            </a:r>
          </a:p>
          <a:p>
            <a:pPr marL="457200" indent="-457200" algn="ctr"/>
            <a:r>
              <a:rPr lang="en-US" sz="3600" b="1">
                <a:latin typeface="Times New Roman" pitchFamily="18" charset="0"/>
              </a:rPr>
              <a:t>  </a:t>
            </a:r>
          </a:p>
        </p:txBody>
      </p:sp>
      <p:sp>
        <p:nvSpPr>
          <p:cNvPr id="177156" name="AutoShape 4"/>
          <p:cNvSpPr>
            <a:spLocks noChangeArrowheads="1"/>
          </p:cNvSpPr>
          <p:nvPr/>
        </p:nvSpPr>
        <p:spPr bwMode="auto">
          <a:xfrm>
            <a:off x="5562600" y="704850"/>
            <a:ext cx="3505200" cy="2133600"/>
          </a:xfrm>
          <a:prstGeom prst="wedgeEllipseCallout">
            <a:avLst>
              <a:gd name="adj1" fmla="val -57880"/>
              <a:gd name="adj2" fmla="val 17486"/>
            </a:avLst>
          </a:prstGeom>
          <a:gradFill rotWithShape="0">
            <a:gsLst>
              <a:gs pos="0">
                <a:srgbClr val="00CC00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133600" y="121920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524000" y="1905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2514600" y="1828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2514600" y="1828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990600" y="2667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2209800" y="2590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20492" name="WordArt 12"/>
          <p:cNvSpPr>
            <a:spLocks noChangeArrowheads="1" noChangeShapeType="1" noTextEdit="1"/>
          </p:cNvSpPr>
          <p:nvPr/>
        </p:nvSpPr>
        <p:spPr bwMode="auto">
          <a:xfrm>
            <a:off x="990600" y="3276600"/>
            <a:ext cx="152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20493" name="WordArt 13"/>
          <p:cNvSpPr>
            <a:spLocks noChangeArrowheads="1" noChangeShapeType="1" noTextEdit="1"/>
          </p:cNvSpPr>
          <p:nvPr/>
        </p:nvSpPr>
        <p:spPr bwMode="auto">
          <a:xfrm>
            <a:off x="3733800" y="28194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</a:p>
        </p:txBody>
      </p:sp>
      <p:sp>
        <p:nvSpPr>
          <p:cNvPr id="20494" name="WordArt 14"/>
          <p:cNvSpPr>
            <a:spLocks noChangeArrowheads="1" noChangeShapeType="1" noTextEdit="1"/>
          </p:cNvSpPr>
          <p:nvPr/>
        </p:nvSpPr>
        <p:spPr bwMode="auto">
          <a:xfrm>
            <a:off x="2209800" y="36576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</a:p>
        </p:txBody>
      </p:sp>
      <p:sp>
        <p:nvSpPr>
          <p:cNvPr id="20495" name="WordArt 15"/>
          <p:cNvSpPr>
            <a:spLocks noChangeArrowheads="1" noChangeShapeType="1" noTextEdit="1"/>
          </p:cNvSpPr>
          <p:nvPr/>
        </p:nvSpPr>
        <p:spPr bwMode="auto">
          <a:xfrm>
            <a:off x="4724400" y="2667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20496" name="WordArt 16"/>
          <p:cNvSpPr>
            <a:spLocks noChangeArrowheads="1" noChangeShapeType="1" noTextEdit="1"/>
          </p:cNvSpPr>
          <p:nvPr/>
        </p:nvSpPr>
        <p:spPr bwMode="auto">
          <a:xfrm>
            <a:off x="3200400" y="35052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20497" name="WordArt 17"/>
          <p:cNvSpPr>
            <a:spLocks noChangeArrowheads="1" noChangeShapeType="1" noTextEdit="1"/>
          </p:cNvSpPr>
          <p:nvPr/>
        </p:nvSpPr>
        <p:spPr bwMode="auto">
          <a:xfrm>
            <a:off x="2362200" y="4191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20498" name="WordArt 18"/>
          <p:cNvSpPr>
            <a:spLocks noChangeArrowheads="1" noChangeShapeType="1" noTextEdit="1"/>
          </p:cNvSpPr>
          <p:nvPr/>
        </p:nvSpPr>
        <p:spPr bwMode="auto">
          <a:xfrm>
            <a:off x="838200" y="50292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20499" name="WordArt 19"/>
          <p:cNvSpPr>
            <a:spLocks noChangeArrowheads="1" noChangeShapeType="1" noTextEdit="1"/>
          </p:cNvSpPr>
          <p:nvPr/>
        </p:nvSpPr>
        <p:spPr bwMode="auto">
          <a:xfrm>
            <a:off x="3048000" y="47244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20500" name="WordArt 20"/>
          <p:cNvSpPr>
            <a:spLocks noChangeArrowheads="1" noChangeShapeType="1" noTextEdit="1"/>
          </p:cNvSpPr>
          <p:nvPr/>
        </p:nvSpPr>
        <p:spPr bwMode="auto">
          <a:xfrm>
            <a:off x="1524000" y="55626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20501" name="WordArt 21"/>
          <p:cNvSpPr>
            <a:spLocks noChangeArrowheads="1" noChangeShapeType="1" noTextEdit="1"/>
          </p:cNvSpPr>
          <p:nvPr/>
        </p:nvSpPr>
        <p:spPr bwMode="auto">
          <a:xfrm>
            <a:off x="5181600" y="320040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20502" name="WordArt 22"/>
          <p:cNvSpPr>
            <a:spLocks noChangeArrowheads="1" noChangeShapeType="1" noTextEdit="1"/>
          </p:cNvSpPr>
          <p:nvPr/>
        </p:nvSpPr>
        <p:spPr bwMode="auto">
          <a:xfrm>
            <a:off x="3657600" y="403860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20503" name="WordArt 23"/>
          <p:cNvSpPr>
            <a:spLocks noChangeArrowheads="1" noChangeShapeType="1" noTextEdit="1"/>
          </p:cNvSpPr>
          <p:nvPr/>
        </p:nvSpPr>
        <p:spPr bwMode="auto">
          <a:xfrm>
            <a:off x="4495800" y="3581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</a:p>
        </p:txBody>
      </p:sp>
      <p:sp>
        <p:nvSpPr>
          <p:cNvPr id="20504" name="WordArt 24"/>
          <p:cNvSpPr>
            <a:spLocks noChangeArrowheads="1" noChangeShapeType="1" noTextEdit="1"/>
          </p:cNvSpPr>
          <p:nvPr/>
        </p:nvSpPr>
        <p:spPr bwMode="auto">
          <a:xfrm>
            <a:off x="2438400" y="51816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20505" name="WordArt 25"/>
          <p:cNvSpPr>
            <a:spLocks noChangeArrowheads="1" noChangeShapeType="1" noTextEdit="1"/>
          </p:cNvSpPr>
          <p:nvPr/>
        </p:nvSpPr>
        <p:spPr bwMode="auto">
          <a:xfrm>
            <a:off x="3505200" y="1447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</a:p>
        </p:txBody>
      </p:sp>
      <p:sp>
        <p:nvSpPr>
          <p:cNvPr id="20506" name="WordArt 26"/>
          <p:cNvSpPr>
            <a:spLocks noChangeArrowheads="1" noChangeShapeType="1" noTextEdit="1"/>
          </p:cNvSpPr>
          <p:nvPr/>
        </p:nvSpPr>
        <p:spPr bwMode="auto">
          <a:xfrm>
            <a:off x="4114800" y="1905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0507" name="WordArt 27"/>
          <p:cNvSpPr>
            <a:spLocks noChangeArrowheads="1" noChangeShapeType="1" noTextEdit="1"/>
          </p:cNvSpPr>
          <p:nvPr/>
        </p:nvSpPr>
        <p:spPr bwMode="auto">
          <a:xfrm>
            <a:off x="3048000" y="47244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20508" name="WordArt 28"/>
          <p:cNvSpPr>
            <a:spLocks noChangeArrowheads="1" noChangeShapeType="1" noTextEdit="1"/>
          </p:cNvSpPr>
          <p:nvPr/>
        </p:nvSpPr>
        <p:spPr bwMode="auto">
          <a:xfrm>
            <a:off x="4114800" y="1905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0509" name="WordArt 29"/>
          <p:cNvSpPr>
            <a:spLocks noChangeArrowheads="1" noChangeShapeType="1" noTextEdit="1"/>
          </p:cNvSpPr>
          <p:nvPr/>
        </p:nvSpPr>
        <p:spPr bwMode="auto">
          <a:xfrm>
            <a:off x="1371600" y="43434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20510" name="WordArt 30"/>
          <p:cNvSpPr>
            <a:spLocks noChangeArrowheads="1" noChangeShapeType="1" noTextEdit="1"/>
          </p:cNvSpPr>
          <p:nvPr/>
        </p:nvSpPr>
        <p:spPr bwMode="auto">
          <a:xfrm>
            <a:off x="3200400" y="21336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20511" name="WordArt 31"/>
          <p:cNvSpPr>
            <a:spLocks noChangeArrowheads="1" noChangeShapeType="1" noTextEdit="1"/>
          </p:cNvSpPr>
          <p:nvPr/>
        </p:nvSpPr>
        <p:spPr bwMode="auto">
          <a:xfrm>
            <a:off x="3886200" y="45720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</a:p>
        </p:txBody>
      </p:sp>
      <p:sp>
        <p:nvSpPr>
          <p:cNvPr id="20512" name="WordArt 32"/>
          <p:cNvSpPr>
            <a:spLocks noChangeArrowheads="1" noChangeShapeType="1" noTextEdit="1"/>
          </p:cNvSpPr>
          <p:nvPr/>
        </p:nvSpPr>
        <p:spPr bwMode="auto">
          <a:xfrm>
            <a:off x="3429000" y="5486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0964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A17DFE-750A-4CD2-B077-8EC96D16DC6B}" type="datetime12">
              <a:rPr lang="en-US">
                <a:latin typeface="Times New Roman" pitchFamily="18" charset="0"/>
                <a:cs typeface="Times New Roman" pitchFamily="18" charset="0"/>
              </a:rPr>
              <a:pPr eaLnBrk="1" hangingPunct="1"/>
              <a:t>7:14 PM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0" y="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0" y="609600"/>
            <a:ext cx="6248400" cy="6248400"/>
          </a:xfrm>
          <a:prstGeom prst="star32">
            <a:avLst>
              <a:gd name="adj" fmla="val 44282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457200" indent="-457200"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78180" name="AutoShape 4"/>
          <p:cNvSpPr>
            <a:spLocks noChangeArrowheads="1"/>
          </p:cNvSpPr>
          <p:nvPr/>
        </p:nvSpPr>
        <p:spPr bwMode="auto">
          <a:xfrm>
            <a:off x="5638800" y="320675"/>
            <a:ext cx="3505200" cy="2133600"/>
          </a:xfrm>
          <a:prstGeom prst="wedgeEllipseCallout">
            <a:avLst>
              <a:gd name="adj1" fmla="val -57880"/>
              <a:gd name="adj2" fmla="val 17486"/>
            </a:avLst>
          </a:prstGeom>
          <a:gradFill rotWithShape="1">
            <a:gsLst>
              <a:gs pos="0">
                <a:srgbClr val="767647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000" b="1">
                <a:latin typeface="Times New Roman" pitchFamily="18" charset="0"/>
                <a:cs typeface="Times New Roman" pitchFamily="18" charset="0"/>
              </a:rPr>
              <a:t>Các chữ cái có tâm đối xứng là: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2133600" y="121920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1524000" y="1905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2514600" y="1828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2514600" y="1828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990600" y="2667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2209800" y="2590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178188" name="WordArt 12"/>
          <p:cNvSpPr>
            <a:spLocks noChangeArrowheads="1" noChangeShapeType="1" noTextEdit="1"/>
          </p:cNvSpPr>
          <p:nvPr/>
        </p:nvSpPr>
        <p:spPr bwMode="auto">
          <a:xfrm>
            <a:off x="990600" y="3276600"/>
            <a:ext cx="15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21517" name="WordArt 13"/>
          <p:cNvSpPr>
            <a:spLocks noChangeArrowheads="1" noChangeShapeType="1" noTextEdit="1"/>
          </p:cNvSpPr>
          <p:nvPr/>
        </p:nvSpPr>
        <p:spPr bwMode="auto">
          <a:xfrm>
            <a:off x="3733800" y="28194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F</a:t>
            </a:r>
          </a:p>
        </p:txBody>
      </p:sp>
      <p:sp>
        <p:nvSpPr>
          <p:cNvPr id="21518" name="WordArt 14"/>
          <p:cNvSpPr>
            <a:spLocks noChangeArrowheads="1" noChangeShapeType="1" noTextEdit="1"/>
          </p:cNvSpPr>
          <p:nvPr/>
        </p:nvSpPr>
        <p:spPr bwMode="auto">
          <a:xfrm>
            <a:off x="2209800" y="36576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K</a:t>
            </a:r>
          </a:p>
        </p:txBody>
      </p:sp>
      <p:sp>
        <p:nvSpPr>
          <p:cNvPr id="21519" name="WordArt 15"/>
          <p:cNvSpPr>
            <a:spLocks noChangeArrowheads="1" noChangeShapeType="1" noTextEdit="1"/>
          </p:cNvSpPr>
          <p:nvPr/>
        </p:nvSpPr>
        <p:spPr bwMode="auto">
          <a:xfrm>
            <a:off x="4724400" y="2667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21520" name="WordArt 16"/>
          <p:cNvSpPr>
            <a:spLocks noChangeArrowheads="1" noChangeShapeType="1" noTextEdit="1"/>
          </p:cNvSpPr>
          <p:nvPr/>
        </p:nvSpPr>
        <p:spPr bwMode="auto">
          <a:xfrm>
            <a:off x="3200400" y="35052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78193" name="WordArt 17"/>
          <p:cNvSpPr>
            <a:spLocks noChangeArrowheads="1" noChangeShapeType="1" noTextEdit="1"/>
          </p:cNvSpPr>
          <p:nvPr/>
        </p:nvSpPr>
        <p:spPr bwMode="auto">
          <a:xfrm>
            <a:off x="2057400" y="4191000"/>
            <a:ext cx="45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78194" name="WordArt 18"/>
          <p:cNvSpPr>
            <a:spLocks noChangeArrowheads="1" noChangeShapeType="1" noTextEdit="1"/>
          </p:cNvSpPr>
          <p:nvPr/>
        </p:nvSpPr>
        <p:spPr bwMode="auto">
          <a:xfrm>
            <a:off x="838200" y="48768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21523" name="WordArt 19"/>
          <p:cNvSpPr>
            <a:spLocks noChangeArrowheads="1" noChangeShapeType="1" noTextEdit="1"/>
          </p:cNvSpPr>
          <p:nvPr/>
        </p:nvSpPr>
        <p:spPr bwMode="auto">
          <a:xfrm>
            <a:off x="3048000" y="47244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178196" name="WordArt 20"/>
          <p:cNvSpPr>
            <a:spLocks noChangeArrowheads="1" noChangeShapeType="1" noTextEdit="1"/>
          </p:cNvSpPr>
          <p:nvPr/>
        </p:nvSpPr>
        <p:spPr bwMode="auto">
          <a:xfrm>
            <a:off x="1524000" y="5334000"/>
            <a:ext cx="45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78197" name="WordArt 21"/>
          <p:cNvSpPr>
            <a:spLocks noChangeArrowheads="1" noChangeShapeType="1" noTextEdit="1"/>
          </p:cNvSpPr>
          <p:nvPr/>
        </p:nvSpPr>
        <p:spPr bwMode="auto">
          <a:xfrm>
            <a:off x="5181600" y="3200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21526" name="WordArt 22"/>
          <p:cNvSpPr>
            <a:spLocks noChangeArrowheads="1" noChangeShapeType="1" noTextEdit="1"/>
          </p:cNvSpPr>
          <p:nvPr/>
        </p:nvSpPr>
        <p:spPr bwMode="auto">
          <a:xfrm>
            <a:off x="3657600" y="403860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21527" name="WordArt 23"/>
          <p:cNvSpPr>
            <a:spLocks noChangeArrowheads="1" noChangeShapeType="1" noTextEdit="1"/>
          </p:cNvSpPr>
          <p:nvPr/>
        </p:nvSpPr>
        <p:spPr bwMode="auto">
          <a:xfrm>
            <a:off x="4495800" y="3581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Q</a:t>
            </a:r>
          </a:p>
        </p:txBody>
      </p:sp>
      <p:sp>
        <p:nvSpPr>
          <p:cNvPr id="21528" name="WordArt 24"/>
          <p:cNvSpPr>
            <a:spLocks noChangeArrowheads="1" noChangeShapeType="1" noTextEdit="1"/>
          </p:cNvSpPr>
          <p:nvPr/>
        </p:nvSpPr>
        <p:spPr bwMode="auto">
          <a:xfrm>
            <a:off x="2438400" y="51816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21529" name="WordArt 25"/>
          <p:cNvSpPr>
            <a:spLocks noChangeArrowheads="1" noChangeShapeType="1" noTextEdit="1"/>
          </p:cNvSpPr>
          <p:nvPr/>
        </p:nvSpPr>
        <p:spPr bwMode="auto">
          <a:xfrm>
            <a:off x="3505200" y="1447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U</a:t>
            </a:r>
          </a:p>
        </p:txBody>
      </p:sp>
      <p:sp>
        <p:nvSpPr>
          <p:cNvPr id="21530" name="WordArt 26"/>
          <p:cNvSpPr>
            <a:spLocks noChangeArrowheads="1" noChangeShapeType="1" noTextEdit="1"/>
          </p:cNvSpPr>
          <p:nvPr/>
        </p:nvSpPr>
        <p:spPr bwMode="auto">
          <a:xfrm>
            <a:off x="4114800" y="1905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1531" name="WordArt 27"/>
          <p:cNvSpPr>
            <a:spLocks noChangeArrowheads="1" noChangeShapeType="1" noTextEdit="1"/>
          </p:cNvSpPr>
          <p:nvPr/>
        </p:nvSpPr>
        <p:spPr bwMode="auto">
          <a:xfrm>
            <a:off x="3048000" y="47244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21532" name="WordArt 28"/>
          <p:cNvSpPr>
            <a:spLocks noChangeArrowheads="1" noChangeShapeType="1" noTextEdit="1"/>
          </p:cNvSpPr>
          <p:nvPr/>
        </p:nvSpPr>
        <p:spPr bwMode="auto">
          <a:xfrm>
            <a:off x="4114800" y="1905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1533" name="WordArt 29"/>
          <p:cNvSpPr>
            <a:spLocks noChangeArrowheads="1" noChangeShapeType="1" noTextEdit="1"/>
          </p:cNvSpPr>
          <p:nvPr/>
        </p:nvSpPr>
        <p:spPr bwMode="auto">
          <a:xfrm>
            <a:off x="1371600" y="43434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178206" name="WordArt 30"/>
          <p:cNvSpPr>
            <a:spLocks noChangeArrowheads="1" noChangeShapeType="1" noTextEdit="1"/>
          </p:cNvSpPr>
          <p:nvPr/>
        </p:nvSpPr>
        <p:spPr bwMode="auto">
          <a:xfrm>
            <a:off x="2971800" y="2362200"/>
            <a:ext cx="45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178207" name="WordArt 31"/>
          <p:cNvSpPr>
            <a:spLocks noChangeArrowheads="1" noChangeShapeType="1" noTextEdit="1"/>
          </p:cNvSpPr>
          <p:nvPr/>
        </p:nvSpPr>
        <p:spPr bwMode="auto">
          <a:xfrm>
            <a:off x="4419600" y="4724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Z</a:t>
            </a:r>
          </a:p>
        </p:txBody>
      </p:sp>
      <p:sp>
        <p:nvSpPr>
          <p:cNvPr id="21536" name="WordArt 32"/>
          <p:cNvSpPr>
            <a:spLocks noChangeArrowheads="1" noChangeShapeType="1" noTextEdit="1"/>
          </p:cNvSpPr>
          <p:nvPr/>
        </p:nvSpPr>
        <p:spPr bwMode="auto">
          <a:xfrm>
            <a:off x="3429000" y="5486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W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457200" y="0"/>
            <a:ext cx="2286000" cy="64135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ĐÁP ÁN: </a:t>
            </a:r>
          </a:p>
        </p:txBody>
      </p:sp>
    </p:spTree>
    <p:extLst>
      <p:ext uri="{BB962C8B-B14F-4D97-AF65-F5344CB8AC3E}">
        <p14:creationId xmlns:p14="http://schemas.microsoft.com/office/powerpoint/2010/main" val="195280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nimBg="1" autoUpdateAnimBg="0"/>
      <p:bldP spid="178188" grpId="0" animBg="1"/>
      <p:bldP spid="178193" grpId="0" animBg="1"/>
      <p:bldP spid="178194" grpId="0" animBg="1"/>
      <p:bldP spid="178196" grpId="0" animBg="1"/>
      <p:bldP spid="178197" grpId="0" animBg="1"/>
      <p:bldP spid="178206" grpId="0" animBg="1"/>
      <p:bldP spid="1782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1857098" y="76200"/>
            <a:ext cx="508690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HÌNH CÓ TÂM ĐỐI XỨNG</a:t>
            </a:r>
            <a:endParaRPr lang="en-US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389188" y="4075113"/>
            <a:ext cx="2301875" cy="2301875"/>
            <a:chOff x="1505" y="2567"/>
            <a:chExt cx="1450" cy="1450"/>
          </a:xfrm>
        </p:grpSpPr>
        <p:sp>
          <p:nvSpPr>
            <p:cNvPr id="18450" name="Oval 18">
              <a:hlinkClick r:id="rId3" action="ppaction://hlinkpres?slideindex=20&amp;slidetitle=PowerPoint Presentation"/>
            </p:cNvPr>
            <p:cNvSpPr>
              <a:spLocks noChangeArrowheads="1"/>
            </p:cNvSpPr>
            <p:nvPr/>
          </p:nvSpPr>
          <p:spPr bwMode="auto">
            <a:xfrm>
              <a:off x="1505" y="2567"/>
              <a:ext cx="1450" cy="1450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rgbClr val="FF0066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18451" name="Rectangle 13"/>
            <p:cNvSpPr>
              <a:spLocks noChangeArrowheads="1"/>
            </p:cNvSpPr>
            <p:nvPr/>
          </p:nvSpPr>
          <p:spPr bwMode="auto">
            <a:xfrm>
              <a:off x="1581" y="3200"/>
              <a:ext cx="12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vi-VN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altLang="vi-VN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endPara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182938" y="1116013"/>
            <a:ext cx="2301875" cy="2301875"/>
            <a:chOff x="2005" y="703"/>
            <a:chExt cx="1450" cy="1450"/>
          </a:xfrm>
        </p:grpSpPr>
        <p:sp>
          <p:nvSpPr>
            <p:cNvPr id="18448" name="Oval 15">
              <a:hlinkClick r:id="rId4" action="ppaction://hlinkpres?slideindex=22&amp;slidetitle=PowerPoint Presentation"/>
            </p:cNvPr>
            <p:cNvSpPr>
              <a:spLocks noChangeArrowheads="1"/>
            </p:cNvSpPr>
            <p:nvPr/>
          </p:nvSpPr>
          <p:spPr bwMode="auto">
            <a:xfrm>
              <a:off x="2005" y="703"/>
              <a:ext cx="1450" cy="1450"/>
            </a:xfrm>
            <a:prstGeom prst="ellipse">
              <a:avLst/>
            </a:prstGeom>
            <a:solidFill>
              <a:srgbClr val="00FF00"/>
            </a:solidFill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18449" name="Rectangle 24"/>
            <p:cNvSpPr>
              <a:spLocks noChangeArrowheads="1"/>
            </p:cNvSpPr>
            <p:nvPr/>
          </p:nvSpPr>
          <p:spPr bwMode="auto">
            <a:xfrm>
              <a:off x="2208" y="1152"/>
              <a:ext cx="9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vi-VN" sz="2400" b="1" dirty="0" err="1" smtClean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vi-VN" sz="2400" b="1" dirty="0" smtClean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dirty="0" err="1" smtClean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altLang="vi-VN" sz="2400" b="1" dirty="0" smtClean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dirty="0" err="1" smtClean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lạ</a:t>
              </a:r>
              <a:endParaRPr lang="en-US" altLang="vi-VN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937125" y="2101850"/>
            <a:ext cx="2301875" cy="2301875"/>
            <a:chOff x="3110" y="1324"/>
            <a:chExt cx="1450" cy="1450"/>
          </a:xfrm>
        </p:grpSpPr>
        <p:sp>
          <p:nvSpPr>
            <p:cNvPr id="18446" name="Oval 16">
              <a:hlinkClick r:id="rId5" action="ppaction://hlinkpres?slideindex=21&amp;slidetitle=PowerPoint Presentation"/>
            </p:cNvPr>
            <p:cNvSpPr>
              <a:spLocks noChangeArrowheads="1"/>
            </p:cNvSpPr>
            <p:nvPr/>
          </p:nvSpPr>
          <p:spPr bwMode="auto">
            <a:xfrm>
              <a:off x="3110" y="1324"/>
              <a:ext cx="1450" cy="1450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18447" name="Rectangle 25"/>
            <p:cNvSpPr>
              <a:spLocks noChangeArrowheads="1"/>
            </p:cNvSpPr>
            <p:nvPr/>
          </p:nvSpPr>
          <p:spPr bwMode="auto">
            <a:xfrm>
              <a:off x="3624" y="1872"/>
              <a:ext cx="54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vi-VN" sz="24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altLang="vi-VN" sz="24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endPara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676400" y="2184400"/>
            <a:ext cx="2301875" cy="2301875"/>
            <a:chOff x="1056" y="1376"/>
            <a:chExt cx="1450" cy="1450"/>
          </a:xfrm>
        </p:grpSpPr>
        <p:sp>
          <p:nvSpPr>
            <p:cNvPr id="18444" name="Oval 22">
              <a:hlinkClick r:id="rId6" action="ppaction://hlinkpres?slideindex=19&amp;slidetitle=PowerPoint Presentation"/>
            </p:cNvPr>
            <p:cNvSpPr>
              <a:spLocks noChangeArrowheads="1"/>
            </p:cNvSpPr>
            <p:nvPr/>
          </p:nvSpPr>
          <p:spPr bwMode="auto">
            <a:xfrm>
              <a:off x="1056" y="1376"/>
              <a:ext cx="1450" cy="1450"/>
            </a:xfrm>
            <a:prstGeom prst="ellipse">
              <a:avLst/>
            </a:prstGeom>
            <a:solidFill>
              <a:srgbClr val="FF33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18445" name="Rectangle 26"/>
            <p:cNvSpPr>
              <a:spLocks noChangeArrowheads="1"/>
            </p:cNvSpPr>
            <p:nvPr/>
          </p:nvSpPr>
          <p:spPr bwMode="auto">
            <a:xfrm>
              <a:off x="1296" y="1968"/>
              <a:ext cx="7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vi-VN" sz="2400" b="1" dirty="0" err="1" smtClean="0">
                  <a:solidFill>
                    <a:srgbClr val="CCFFFF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altLang="vi-VN" sz="2400" b="1" dirty="0" smtClean="0">
                  <a:solidFill>
                    <a:srgbClr val="CC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dirty="0" err="1" smtClean="0">
                  <a:solidFill>
                    <a:srgbClr val="CCFFFF"/>
                  </a:solidFill>
                  <a:latin typeface="Times New Roman" pitchFamily="18" charset="0"/>
                  <a:cs typeface="Times New Roman" pitchFamily="18" charset="0"/>
                </a:rPr>
                <a:t>trúc</a:t>
              </a:r>
              <a:endParaRPr lang="en-US" altLang="vi-VN" sz="2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306888" y="3992563"/>
            <a:ext cx="2301875" cy="2301875"/>
            <a:chOff x="2713" y="2515"/>
            <a:chExt cx="1450" cy="1450"/>
          </a:xfrm>
        </p:grpSpPr>
        <p:sp>
          <p:nvSpPr>
            <p:cNvPr id="18442" name="Oval 19">
              <a:hlinkClick r:id="rId7" action="ppaction://hlinkpres?slideindex=18&amp;slidetitle=PowerPoint Presentation"/>
            </p:cNvPr>
            <p:cNvSpPr>
              <a:spLocks noChangeArrowheads="1"/>
            </p:cNvSpPr>
            <p:nvPr/>
          </p:nvSpPr>
          <p:spPr bwMode="auto">
            <a:xfrm>
              <a:off x="2713" y="2515"/>
              <a:ext cx="1450" cy="1450"/>
            </a:xfrm>
            <a:prstGeom prst="ellipse">
              <a:avLst/>
            </a:prstGeom>
            <a:solidFill>
              <a:srgbClr val="FF9933"/>
            </a:solidFill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18443" name="Rectangle 27"/>
            <p:cNvSpPr>
              <a:spLocks noChangeArrowheads="1"/>
            </p:cNvSpPr>
            <p:nvPr/>
          </p:nvSpPr>
          <p:spPr bwMode="auto">
            <a:xfrm>
              <a:off x="2985" y="3200"/>
              <a:ext cx="10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vi-VN" sz="2400" b="1" dirty="0" err="1" smtClean="0">
                  <a:solidFill>
                    <a:srgbClr val="333300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altLang="vi-VN" sz="2400" b="1" dirty="0" smtClean="0">
                  <a:solidFill>
                    <a:srgbClr val="33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dirty="0" err="1" smtClean="0">
                  <a:solidFill>
                    <a:srgbClr val="333300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altLang="vi-VN" sz="2400" b="1" dirty="0" smtClean="0">
                  <a:solidFill>
                    <a:srgbClr val="33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dirty="0" err="1" smtClean="0">
                  <a:solidFill>
                    <a:srgbClr val="333300"/>
                  </a:solidFill>
                  <a:latin typeface="Times New Roman" pitchFamily="18" charset="0"/>
                  <a:cs typeface="Times New Roman" pitchFamily="18" charset="0"/>
                </a:rPr>
                <a:t>đạp</a:t>
              </a:r>
              <a:endParaRPr lang="en-US" altLang="vi-VN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8676" name="Oval 20">
            <a:hlinkClick r:id="rId8" action="ppaction://hlinkpres?slideindex=23&amp;slidetitle=PowerPoint Presentation"/>
          </p:cNvPr>
          <p:cNvSpPr>
            <a:spLocks noChangeArrowheads="1"/>
          </p:cNvSpPr>
          <p:nvPr/>
        </p:nvSpPr>
        <p:spPr bwMode="auto">
          <a:xfrm>
            <a:off x="3292475" y="2541588"/>
            <a:ext cx="2301875" cy="2300287"/>
          </a:xfrm>
          <a:prstGeom prst="ellipse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/>
            <a:endParaRPr lang="vi-VN"/>
          </a:p>
        </p:txBody>
      </p:sp>
      <p:sp>
        <p:nvSpPr>
          <p:cNvPr id="838689" name="Text Box 33"/>
          <p:cNvSpPr txBox="1">
            <a:spLocks noChangeArrowheads="1"/>
          </p:cNvSpPr>
          <p:nvPr/>
        </p:nvSpPr>
        <p:spPr bwMode="auto">
          <a:xfrm>
            <a:off x="3186113" y="3352800"/>
            <a:ext cx="26098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giãn</a:t>
            </a:r>
            <a:endParaRPr lang="en-US" altLang="vi-VN" sz="4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5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922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" descr="Next">
            <a:hlinkClick r:id="rId10" action="ppaction://hlinkpres?slideindex=24&amp;slidetitle=PowerPoint Presentation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91" y="6275387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3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858" name="Picture 2" descr="8178_20070612122208_cao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22" y="3124200"/>
            <a:ext cx="3810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9859" name="Picture 3" descr="Ordinary_bicycle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124200"/>
            <a:ext cx="3668713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9860" name="Picture 4" descr="MacMillan Bicy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9406"/>
            <a:ext cx="38100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9863" name="Picture 7" descr="bonesha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80194"/>
            <a:ext cx="37592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922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Next">
            <a:hlinkClick r:id="rId8" action="ppaction://hlinkpres?slideindex=17&amp;slidetitle=PowerPoint Presenta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91" y="6275387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2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8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8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8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397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922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54894"/>
            <a:ext cx="3810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22" descr="trongdo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529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3" y="914400"/>
            <a:ext cx="4326957" cy="28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131564"/>
            <a:ext cx="3251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KIẾN TRÚC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Picture 15" descr="Next">
            <a:hlinkClick r:id="rId8" action="ppaction://hlinkpres?slideindex=17&amp;slidetitle=PowerPoint Presenta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91" y="6275387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9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23" name="Picture 3" descr="Corel-Draw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01712"/>
            <a:ext cx="22098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922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J0152716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56" y="3886199"/>
            <a:ext cx="2041525" cy="205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J01071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924632"/>
            <a:ext cx="1965325" cy="198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J010713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93318"/>
            <a:ext cx="2133600" cy="215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J015268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9336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J015256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065212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6081" y="22226"/>
            <a:ext cx="3308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Trang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trí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" name="Picture 15" descr="Next">
            <a:hlinkClick r:id="rId10" action="ppaction://hlinkpres?slideindex=17&amp;slidetitle=PowerPoint Presentation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91" y="6275387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922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ti-le-vang-o-thuc-vat-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19914"/>
            <a:ext cx="3352800" cy="234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ti-le-vang-o-thuc-vat-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4" y="1143000"/>
            <a:ext cx="3352800" cy="263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160814" y="2314698"/>
            <a:ext cx="179614" cy="145473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1676400" y="4800600"/>
            <a:ext cx="179614" cy="145473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37214" y="219670"/>
            <a:ext cx="2371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HOA LÁ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utoShape 2" descr="Tại sao đa số các loài hoa đều có tính đối xứng? - VnReview - Tin nó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9" y="1221920"/>
            <a:ext cx="3461472" cy="247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3058904" cy="231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5" descr="Next">
            <a:hlinkClick r:id="rId8" action="ppaction://hlinkpres?slideindex=17&amp;slidetitle=PowerPoint Presenta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91" y="6275387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AW5MB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01724"/>
            <a:ext cx="26670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4805" name="Picture 5" descr="crop20cir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27432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4806" name="Picture 6" descr="crop-circle-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09649"/>
            <a:ext cx="2768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4809" name="Picture 9" descr="tn_anhtuan2168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33813"/>
            <a:ext cx="2819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922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8206" y="161229"/>
            <a:ext cx="4043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HÌNH ẢNH LẠ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4" name="Picture 15" descr="Next">
            <a:hlinkClick r:id="rId8" action="ppaction://hlinkpres?slideindex=17&amp;slidetitle=PowerPoint Presenta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91" y="6275387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1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4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4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4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004" name="Oval 12"/>
          <p:cNvSpPr>
            <a:spLocks noChangeArrowheads="1"/>
          </p:cNvSpPr>
          <p:nvPr/>
        </p:nvSpPr>
        <p:spPr bwMode="auto">
          <a:xfrm>
            <a:off x="7391400" y="4572000"/>
            <a:ext cx="731838" cy="698500"/>
          </a:xfrm>
          <a:prstGeom prst="ellipse">
            <a:avLst/>
          </a:prstGeom>
          <a:solidFill>
            <a:srgbClr val="66FF33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2994" name="Oval 2"/>
          <p:cNvSpPr>
            <a:spLocks noChangeArrowheads="1"/>
          </p:cNvSpPr>
          <p:nvPr/>
        </p:nvSpPr>
        <p:spPr bwMode="auto">
          <a:xfrm>
            <a:off x="762000" y="4495800"/>
            <a:ext cx="836613" cy="798513"/>
          </a:xfrm>
          <a:prstGeom prst="ellipse">
            <a:avLst/>
          </a:prstGeom>
          <a:solidFill>
            <a:srgbClr val="66FF33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2995" name="Oval 3"/>
          <p:cNvSpPr>
            <a:spLocks noChangeArrowheads="1"/>
          </p:cNvSpPr>
          <p:nvPr/>
        </p:nvSpPr>
        <p:spPr bwMode="auto">
          <a:xfrm>
            <a:off x="2963863" y="1819275"/>
            <a:ext cx="365125" cy="349250"/>
          </a:xfrm>
          <a:prstGeom prst="ellipse">
            <a:avLst/>
          </a:prstGeom>
          <a:solidFill>
            <a:srgbClr val="66FF33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2996" name="Oval 4"/>
          <p:cNvSpPr>
            <a:spLocks noChangeArrowheads="1"/>
          </p:cNvSpPr>
          <p:nvPr/>
        </p:nvSpPr>
        <p:spPr bwMode="auto">
          <a:xfrm>
            <a:off x="6781800" y="914400"/>
            <a:ext cx="1463675" cy="1398588"/>
          </a:xfrm>
          <a:prstGeom prst="ellipse">
            <a:avLst/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2997" name="Oval 5"/>
          <p:cNvSpPr>
            <a:spLocks noChangeArrowheads="1"/>
          </p:cNvSpPr>
          <p:nvPr/>
        </p:nvSpPr>
        <p:spPr bwMode="auto">
          <a:xfrm>
            <a:off x="3436938" y="2244725"/>
            <a:ext cx="2667000" cy="2543175"/>
          </a:xfrm>
          <a:prstGeom prst="ellipse">
            <a:avLst/>
          </a:prstGeom>
          <a:solidFill>
            <a:srgbClr val="CCCC00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 altLang="vi-VN" sz="2400">
              <a:solidFill>
                <a:srgbClr val="FFFF00"/>
              </a:solidFill>
            </a:endParaRPr>
          </a:p>
        </p:txBody>
      </p:sp>
      <p:sp>
        <p:nvSpPr>
          <p:cNvPr id="852998" name="Oval 6"/>
          <p:cNvSpPr>
            <a:spLocks noChangeArrowheads="1"/>
          </p:cNvSpPr>
          <p:nvPr/>
        </p:nvSpPr>
        <p:spPr bwMode="auto">
          <a:xfrm>
            <a:off x="1295400" y="1447800"/>
            <a:ext cx="338138" cy="32385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2999" name="Oval 7"/>
          <p:cNvSpPr>
            <a:spLocks noChangeArrowheads="1"/>
          </p:cNvSpPr>
          <p:nvPr/>
        </p:nvSpPr>
        <p:spPr bwMode="auto">
          <a:xfrm>
            <a:off x="2590800" y="304800"/>
            <a:ext cx="339725" cy="32385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3000" name="Oval 8"/>
          <p:cNvSpPr>
            <a:spLocks noChangeArrowheads="1"/>
          </p:cNvSpPr>
          <p:nvPr/>
        </p:nvSpPr>
        <p:spPr bwMode="auto">
          <a:xfrm>
            <a:off x="3605213" y="4656138"/>
            <a:ext cx="835025" cy="798512"/>
          </a:xfrm>
          <a:prstGeom prst="ellipse">
            <a:avLst/>
          </a:prstGeom>
          <a:solidFill>
            <a:srgbClr val="FF6600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3001" name="Oval 9"/>
          <p:cNvSpPr>
            <a:spLocks noChangeArrowheads="1"/>
          </p:cNvSpPr>
          <p:nvPr/>
        </p:nvSpPr>
        <p:spPr bwMode="auto">
          <a:xfrm>
            <a:off x="762000" y="2667000"/>
            <a:ext cx="836613" cy="798513"/>
          </a:xfrm>
          <a:prstGeom prst="ellipse">
            <a:avLst/>
          </a:prstGeom>
          <a:solidFill>
            <a:srgbClr val="FF6600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3002" name="Oval 10"/>
          <p:cNvSpPr>
            <a:spLocks noChangeArrowheads="1"/>
          </p:cNvSpPr>
          <p:nvPr/>
        </p:nvSpPr>
        <p:spPr bwMode="auto">
          <a:xfrm>
            <a:off x="7848600" y="3505200"/>
            <a:ext cx="136525" cy="134938"/>
          </a:xfrm>
          <a:prstGeom prst="ellipse">
            <a:avLst/>
          </a:prstGeom>
          <a:solidFill>
            <a:srgbClr val="FF0000"/>
          </a:solidFill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3003" name="Oval 11"/>
          <p:cNvSpPr>
            <a:spLocks noChangeArrowheads="1"/>
          </p:cNvSpPr>
          <p:nvPr/>
        </p:nvSpPr>
        <p:spPr bwMode="auto">
          <a:xfrm>
            <a:off x="8610600" y="914400"/>
            <a:ext cx="134938" cy="136525"/>
          </a:xfrm>
          <a:prstGeom prst="ellipse">
            <a:avLst/>
          </a:prstGeom>
          <a:solidFill>
            <a:srgbClr val="00FF00"/>
          </a:solidFill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3005" name="Oval 13"/>
          <p:cNvSpPr>
            <a:spLocks noChangeArrowheads="1"/>
          </p:cNvSpPr>
          <p:nvPr/>
        </p:nvSpPr>
        <p:spPr bwMode="auto">
          <a:xfrm>
            <a:off x="5878513" y="1785938"/>
            <a:ext cx="365125" cy="349250"/>
          </a:xfrm>
          <a:prstGeom prst="ellipse">
            <a:avLst/>
          </a:prstGeom>
          <a:solidFill>
            <a:srgbClr val="66FF33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3006" name="Oval 14"/>
          <p:cNvSpPr>
            <a:spLocks noChangeArrowheads="1"/>
          </p:cNvSpPr>
          <p:nvPr/>
        </p:nvSpPr>
        <p:spPr bwMode="auto">
          <a:xfrm>
            <a:off x="7772400" y="685800"/>
            <a:ext cx="136525" cy="136525"/>
          </a:xfrm>
          <a:prstGeom prst="ellipse">
            <a:avLst/>
          </a:prstGeom>
          <a:solidFill>
            <a:srgbClr val="00FF00"/>
          </a:solidFill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3007" name="Oval 15"/>
          <p:cNvSpPr>
            <a:spLocks noChangeArrowheads="1"/>
          </p:cNvSpPr>
          <p:nvPr/>
        </p:nvSpPr>
        <p:spPr bwMode="auto">
          <a:xfrm>
            <a:off x="5156200" y="831850"/>
            <a:ext cx="433388" cy="414338"/>
          </a:xfrm>
          <a:prstGeom prst="ellipse">
            <a:avLst/>
          </a:prstGeom>
          <a:solidFill>
            <a:srgbClr val="FF6600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3008" name="Oval 16"/>
          <p:cNvSpPr>
            <a:spLocks noChangeArrowheads="1"/>
          </p:cNvSpPr>
          <p:nvPr/>
        </p:nvSpPr>
        <p:spPr bwMode="auto">
          <a:xfrm>
            <a:off x="3719513" y="874713"/>
            <a:ext cx="433387" cy="414337"/>
          </a:xfrm>
          <a:prstGeom prst="ellipse">
            <a:avLst/>
          </a:prstGeom>
          <a:solidFill>
            <a:srgbClr val="FF6600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3009" name="AutoShape 17"/>
          <p:cNvSpPr>
            <a:spLocks noChangeArrowheads="1"/>
          </p:cNvSpPr>
          <p:nvPr/>
        </p:nvSpPr>
        <p:spPr bwMode="auto">
          <a:xfrm rot="-5400000">
            <a:off x="1775619" y="815181"/>
            <a:ext cx="344488" cy="695325"/>
          </a:xfrm>
          <a:prstGeom prst="moon">
            <a:avLst>
              <a:gd name="adj" fmla="val 49995"/>
            </a:avLst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922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0000" y="6093767"/>
            <a:ext cx="7735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5" descr="Next">
            <a:hlinkClick r:id="rId4" action="ppaction://hlinkpres?slideindex=17&amp;slidetitle=PowerPoint Presenta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744" y="6093767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9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537 C -0.00017 0.04351 -0.01215 0.03912 -0.02344 0.03518 C -0.03177 0.02268 -0.02708 0.0287 -0.03767 0.01805 C -0.04271 0.01296 -0.04618 -0.0044 -0.05052 -0.0125 C -0.05364 -0.02663 -0.06024 -0.04676 -0.06493 -0.05602 C -0.07274 -0.09075 -0.06285 -0.04885 -0.07205 -0.07732 C -0.0743 -0.08426 -0.07396 -0.09653 -0.07639 -0.10371 C -0.0816 -0.11991 -0.0875 -0.12385 -0.0934 -0.13403 C -0.09948 -0.14422 -0.10451 -0.1551 -0.11059 -0.16413 C -0.11719 -0.17408 -0.12656 -0.17408 -0.13351 -0.17732 C -0.13489 -0.17917 -0.13663 -0.17963 -0.13785 -0.18195 C -0.13958 -0.1838 -0.14028 -0.19051 -0.14201 -0.19051 C -0.1691 -0.19075 -0.1967 -0.1875 -0.22378 -0.18565 C -0.23472 -0.17732 -0.24479 -0.16783 -0.25642 -0.16413 C -0.25937 -0.16158 -0.26371 -0.16274 -0.2651 -0.15556 C -0.26597 -0.15163 -0.26649 -0.1463 -0.26788 -0.1426 C -0.2691 -0.13982 -0.27101 -0.14028 -0.27222 -0.13774 C -0.27517 -0.13311 -0.2783 -0.12848 -0.28073 -0.12084 C -0.28212 -0.11667 -0.28368 -0.11112 -0.28507 -0.10788 C -0.28767 -0.10232 -0.29097 -0.10047 -0.29375 -0.09561 C -0.2941 -0.09075 -0.2941 -0.08565 -0.29496 -0.08195 C -0.29601 -0.07732 -0.29844 -0.07732 -0.2993 -0.07315 C -0.30382 -0.05209 -0.30521 -0.00764 -0.31007 0.00925 " pathEditMode="relative" rAng="0" ptsTypes="ffffffffffffffffffffffA">
                                      <p:cBhvr>
                                        <p:cTn id="6" dur="500" fill="hold"/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1296 C 0.00035 0.08241 -0.01059 0.18681 0.01789 0.25255 C 0.02014 0.26412 0.02396 0.27176 0.02917 0.28056 C 0.03525 0.30602 0.02761 0.28056 0.03733 0.29931 C 0.04341 0.31088 0.03907 0.31042 0.04601 0.31852 C 0.05278 0.32639 0.04948 0.32037 0.05573 0.32523 C 0.06042 0.32894 0.06459 0.3375 0.06823 0.3419 C 0.06962 0.34329 0.07743 0.3463 0.07813 0.3463 C 0.07952 0.34815 0.08056 0.35 0.08212 0.35116 C 0.08403 0.35232 0.08611 0.35232 0.08785 0.35324 C 0.09045 0.35602 0.09236 0.36042 0.09479 0.36296 C 0.10122 0.37037 0.09861 0.36574 0.10469 0.36968 C 0.11823 0.38009 0.12934 0.39074 0.14375 0.39583 C 0.14861 0.40023 0.154 0.40347 0.15903 0.40787 C 0.16059 0.4088 0.16181 0.41157 0.16372 0.4125 C 0.17483 0.41551 0.18664 0.41505 0.19809 0.41713 C 0.21042 0.42199 0.22223 0.42708 0.23455 0.43102 C 0.23698 0.44375 0.23924 0.44144 0.24566 0.43796 C 0.24896 0.44005 0.25365 0.44282 0.25677 0.44282 C 0.26216 0.44282 0.26615 0.4338 0.27084 0.43102 C 0.27344 0.42963 0.27622 0.42963 0.27917 0.4287 C 0.27535 0.41065 0.27934 0.40695 0.28889 0.40278 C 0.29948 0.38889 0.30573 0.38195 0.31702 0.37222 C 0.34132 0.375 0.35695 0.375 0.37848 0.38426 C 0.38247 0.3831 0.38681 0.38287 0.39063 0.38195 C 0.39479 0.38079 0.40226 0.37708 0.40226 0.37732 C 0.40868 0.36968 0.41476 0.36759 0.42049 0.35857 C 0.42153 0.35116 0.42327 0.32708 0.43004 0.32523 C 0.43768 0.32338 0.44497 0.32384 0.45243 0.32292 C 0.45434 0.30116 0.45434 0.30903 0.45434 0.29931 " pathEditMode="relative" rAng="0" ptsTypes="fffffffffffffffffffffffffffffA">
                                      <p:cBhvr>
                                        <p:cTn id="9" dur="500" fill="hold"/>
                                        <p:tgtEl>
                                          <p:spTgt spid="8530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5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2.59259E-6 C 0.00243 -0.01551 0.00018 -0.00972 0.00539 -0.01898 C 0.00695 -0.02801 0.00938 -0.03495 0.01112 -0.04375 C 0.01042 -0.09004 0.01042 -0.13588 0.00973 -0.18217 C 0.00955 -0.19213 0.00469 -0.20787 -0.00034 -0.21111 C -0.00399 -0.2206 -0.00885 -0.22916 -0.01406 -0.23588 C -0.01545 -0.23773 -0.01753 -0.23819 -0.01875 -0.24004 C -0.02534 -0.24953 -0.02951 -0.2581 -0.03698 -0.2669 C -0.04097 -0.27176 -0.04409 -0.27477 -0.04722 -0.28333 C -0.04791 -0.28541 -0.04843 -0.28796 -0.04948 -0.28958 C -0.05156 -0.29282 -0.05625 -0.29791 -0.05625 -0.29768 C -0.05885 -0.31134 -0.0552 -0.29815 -0.06093 -0.30602 C -0.06198 -0.30764 -0.06215 -0.31065 -0.06302 -0.31227 C -0.06736 -0.31898 -0.07378 -0.32639 -0.07916 -0.32893 C -0.0835 -0.33426 -0.08802 -0.33935 -0.09288 -0.34328 C -0.09496 -0.34514 -0.09757 -0.34514 -0.09965 -0.34745 C -0.10781 -0.35717 -0.10364 -0.3544 -0.11093 -0.35764 C -0.10798 -0.3743 -0.11527 -0.37315 -0.12135 -0.38055 C -0.15329 -0.3787 -0.1467 -0.37384 -0.16458 -0.38426 C -0.17066 -0.38379 -0.17673 -0.38356 -0.18281 -0.38264 C -0.18958 -0.38125 -0.19496 -0.37384 -0.20121 -0.37014 C -0.20312 -0.36643 -0.20659 -0.36157 -0.20659 -0.35578 " pathEditMode="relative" rAng="0" ptsTypes="fffffffffffffffffffffA">
                                      <p:cBhvr>
                                        <p:cTn id="12" dur="500" fill="hold"/>
                                        <p:tgtEl>
                                          <p:spTgt spid="853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1754 -0.01204 0.03854 -0.0213 0.05261 -0.03704 C 0.06181 -0.04722 0.06476 -0.05926 0.07309 -0.07037 C 0.07726 -0.09746 0.08021 -0.10116 0.0974 -0.12199 C 0.10348 -0.13866 0.11545 -0.15185 0.12604 -0.16621 C 0.13733 -0.18195 0.13004 -0.19213 0.14236 -0.20695 C 0.15052 -0.21644 0.16302 -0.22246 0.17084 -0.23264 C 0.18195 -0.24792 0.1875 -0.26597 0.19931 -0.28079 C 0.20955 -0.29306 0.22361 -0.30648 0.23611 -0.3176 C 0.23941 -0.32685 0.23993 -0.33241 0.24809 -0.33982 C 0.25191 -0.34306 0.25799 -0.34352 0.26042 -0.34722 C 0.26268 -0.35047 0.26042 -0.35463 0.26042 -0.3581 " pathEditMode="relative" rAng="0" ptsTypes="fffffffffffA">
                                      <p:cBhvr>
                                        <p:cTn id="15" dur="500" fill="hold"/>
                                        <p:tgtEl>
                                          <p:spTgt spid="852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C 0.00677 0.00162 0.01962 0.00324 0.02569 0.0074 C 0.03038 0.01064 0.03559 0.01388 0.0408 0.01666 C 0.04618 0.01921 0.05729 0.0243 0.05729 0.02453 C 0.06163 0.03287 0.06198 0.03101 0.07101 0.03333 C 0.07483 0.03634 0.0776 0.04027 0.0816 0.04259 C 0.08437 0.04398 0.09062 0.0456 0.09062 0.04583 C 0.09149 0.04722 0.09236 0.04884 0.09358 0.05023 C 0.09497 0.05138 0.09705 0.05162 0.09826 0.05324 C 0.10174 0.05787 0.10122 0.06782 0.10278 0.07291 C 0.10399 0.07754 0.10747 0.08148 0.11024 0.08518 C 0.11476 0.10694 0.11753 0.13564 0.1375 0.14907 C 0.14809 0.16527 0.13854 0.1537 0.18142 0.1537 " pathEditMode="relative" rAng="0" ptsTypes="ffffffffffffA">
                                      <p:cBhvr>
                                        <p:cTn id="18" dur="500" fill="hold"/>
                                        <p:tgtEl>
                                          <p:spTgt spid="852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16 C 0.01597 -0.00486 0.03194 -0.0044 0.04809 -0.00625 C 0.05556 -0.00694 0.05434 -0.01088 0.05972 -0.01389 C 0.06615 -0.01759 0.07361 -0.01875 0.08021 -0.02176 C 0.09479 -0.02106 0.10937 -0.02106 0.12396 -0.01991 C 0.13125 -0.01944 0.14028 -0.01319 0.1474 -0.00995 C 0.15937 -0.00463 0.17274 -0.00069 0.18524 0.00162 C 0.20243 0.00926 0.23073 0.00672 0.24514 0.00764 C 0.25312 0.01111 0.26146 0.01528 0.26996 0.01736 C 0.2783 0.01922 0.28646 0.01945 0.29479 0.02315 C 0.29531 0.02593 0.29479 0.02917 0.29618 0.03102 C 0.29861 0.03357 0.30208 0.03357 0.30503 0.03496 C 0.31892 0.04121 0.32257 0.04306 0.33993 0.04468 C 0.34913 0.0507 0.35538 0.05602 0.36476 0.05834 C 0.38437 0.05764 0.41701 0.07361 0.42326 0.04861 C 0.42257 0.03218 0.42257 0.01621 0.4217 -0.00023 C 0.42083 -0.0162 0.39896 -0.01828 0.39115 -0.01991 C 0.38559 -0.02222 0.38819 -0.02083 0.38385 -0.02361 " pathEditMode="relative" rAng="0" ptsTypes="fffffffffffffffffA">
                                      <p:cBhvr>
                                        <p:cTn id="21" dur="500" fill="hold"/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3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324 C -0.00955 -0.00578 -0.01928 -0.01203 -0.029 -0.0199 C -0.04046 -0.02893 -0.05226 -0.03981 -0.06476 -0.04537 C -0.08021 -0.05254 -0.09792 -0.05787 -0.11389 -0.06226 C -0.12032 -0.09143 -0.14202 -0.07847 -0.16042 -0.07939 C -0.17084 -0.08009 -0.18143 -0.08078 -0.19184 -0.08148 C -0.24167 -0.08032 -0.29115 -0.07939 -0.3408 -0.07708 C -0.35244 -0.07662 -0.35782 -0.0743 -0.36546 -0.06226 C -0.36632 -0.05833 -0.36754 -0.05416 -0.36841 -0.04953 C -0.36893 -0.04768 -0.36962 -0.04328 -0.36962 -0.04305 C -0.37119 -0.02222 -0.36997 0.00186 -0.37796 0.02014 C -0.38247 0.05116 -0.37917 0.08125 -0.37917 0.11227 " pathEditMode="relative" rAng="0" ptsTypes="fffffffffffA">
                                      <p:cBhvr>
                                        <p:cTn id="24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416 C -0.00625 -0.0088 -0.00712 -0.03611 -0.01927 -0.0419 C -0.02535 -0.05486 -0.01823 -0.04213 -0.02604 -0.04977 C -0.02761 -0.05116 -0.02847 -0.05417 -0.03021 -0.05533 C -0.0349 -0.05857 -0.04045 -0.05834 -0.04514 -0.06111 C -0.0592 -0.06968 -0.06788 -0.07685 -0.08351 -0.08056 C -0.09445 -0.11088 -0.15799 -0.0882 -0.15868 -0.0882 C -0.16424 -0.08611 -0.16945 -0.08218 -0.175 -0.08056 C -0.18698 -0.07685 -0.20261 -0.07593 -0.21458 -0.07477 C -0.22188 -0.0713 -0.22917 -0.06968 -0.23646 -0.0669 C -0.24219 -0.06505 -0.24566 -0.06088 -0.25156 -0.05926 C -0.25295 -0.0581 -0.25417 -0.05648 -0.25573 -0.05533 C -0.25712 -0.0544 -0.25851 -0.0544 -0.25972 -0.05348 C -0.26493 -0.04954 -0.26788 -0.04468 -0.27344 -0.0419 C -0.27813 -0.03727 -0.28229 -0.03496 -0.28715 -0.03033 C -0.29254 -0.00741 -0.29844 -0.0132 -0.31719 -0.01111 C -0.32604 -0.00278 -0.33837 -0.00162 -0.34861 0.00231 C -0.35382 0.0044 -0.35955 0.00856 -0.36493 0.00995 C -0.36858 0.01088 -0.37708 0.01296 -0.38004 0.01574 C -0.38281 0.01828 -0.3882 0.02338 -0.3882 0.02361 C -0.39531 0.03819 -0.40191 0.05208 -0.40729 0.06782 " pathEditMode="relative" rAng="0" ptsTypes="ffffffffffffffffffffA">
                                      <p:cBhvr>
                                        <p:cTn id="27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C -0.00243 0.00672 -0.00695 0.00926 -0.01736 0.01273 C -0.02153 0.02176 -0.0158 0.01088 -0.0217 0.01806 C -0.02465 0.02199 -0.02483 0.0257 -0.0316 0.02801 C -0.03247 0.02894 -0.03316 0.02963 -0.03438 0.03033 C -0.03577 0.03102 -0.03767 0.03125 -0.03872 0.03195 C -0.05035 0.03912 -0.03906 0.03449 -0.04879 0.03797 C -0.0507 0.04121 -0.05365 0.04074 -0.05868 0.0426 C -0.09167 0.05486 -0.08611 0.04931 -0.14983 0.05023 C -0.15642 0.05093 -0.16736 0.05371 -0.17413 0.05394 C -0.18073 0.05417 -0.1875 0.0544 -0.1941 0.05463 C -0.20139 0.05579 -0.20833 0.05741 -0.21545 0.05857 C -0.21806 0.05903 -0.22274 0.05926 -0.22535 0.06019 C -0.23351 0.06227 -0.2408 0.06482 -0.24965 0.06598 C -0.25816 0.06898 -0.26545 0.07061 -0.27535 0.07223 C -0.27899 0.07269 -0.28663 0.07361 -0.28663 0.07315 C -0.2882 0.07408 -0.28941 0.07477 -0.29097 0.07523 C -0.29236 0.07547 -0.29392 0.07547 -0.29531 0.07593 C -0.30122 0.07778 -0.30608 0.07963 -0.31233 0.08125 C -0.31493 0.08195 -0.3184 0.08195 -0.32083 0.08264 C -0.3224 0.08311 -0.32361 0.08403 -0.32517 0.08426 C -0.32743 0.08473 -0.33004 0.08449 -0.33229 0.08496 C -0.33507 0.08542 -0.3408 0.08635 -0.3408 0.08611 C -0.34132 0.08727 -0.34097 0.0882 -0.34219 0.08889 C -0.34392 0.08959 -0.34618 0.08912 -0.34792 0.08959 C -0.34861 0.08959 -0.34879 0.09028 -0.34913 0.09028 " pathEditMode="relative" rAng="0" ptsTypes="fffffffffffffffffffffffffA">
                                      <p:cBhvr>
                                        <p:cTn id="30" dur="500" fill="hold"/>
                                        <p:tgtEl>
                                          <p:spTgt spid="8530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8530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853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0.04051 C 0.02274 0.0625 0.01615 0.03565 0.02031 0.07825 C 0.02083 0.08264 0.02292 0.08612 0.02413 0.09028 C 0.02465 0.10232 0.02309 0.12315 0.02899 0.1338 C 0.03004 0.14399 0.03038 0.15209 0.03403 0.16088 C 0.03472 0.1625 0.0342 0.16459 0.03524 0.16551 C 0.03698 0.1669 0.03958 0.16644 0.04149 0.1669 C 0.05017 0.16922 0.05625 0.172 0.06511 0.17292 C 0.0757 0.17709 0.08681 0.17894 0.09774 0.18195 C 0.1691 0.18033 0.14757 0.18612 0.18733 0.16991 C 0.19254 0.16389 0.1941 0.16598 0.19983 0.1625 C 0.20642 0.15857 0.21267 0.15487 0.21979 0.15186 C 0.225 0.15 0.23333 0.1382 0.23854 0.13681 C 0.24913 0.13426 0.25903 0.12987 0.26962 0.12778 C 0.28733 0.12084 0.27431 0.12176 0.30365 0.12176 " pathEditMode="relative" rAng="0" ptsTypes="ffffffffffffffA">
                                      <p:cBhvr>
                                        <p:cTn id="63" dur="500" fill="hold"/>
                                        <p:tgtEl>
                                          <p:spTgt spid="853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529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529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529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529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529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529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529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529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8529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8529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529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529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8530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8530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8530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8530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8530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8530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8530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8530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8530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8530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8530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8530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8530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8530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8530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8530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8530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8530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8530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8530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500" fill="hold"/>
                                        <p:tgtEl>
                                          <p:spTgt spid="852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500" fill="hold"/>
                                        <p:tgtEl>
                                          <p:spTgt spid="852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500" fill="hold"/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3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500" fill="hold"/>
                                        <p:tgtEl>
                                          <p:spTgt spid="852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500" fill="hold"/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500" fill="hold"/>
                                        <p:tgtEl>
                                          <p:spTgt spid="8529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" fill="hold"/>
                                        <p:tgtEl>
                                          <p:spTgt spid="8530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500" fill="hold"/>
                                        <p:tgtEl>
                                          <p:spTgt spid="853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500" fill="hold"/>
                                        <p:tgtEl>
                                          <p:spTgt spid="853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500" fill="hold"/>
                                        <p:tgtEl>
                                          <p:spTgt spid="8530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3" dur="500" fill="hold"/>
                                        <p:tgtEl>
                                          <p:spTgt spid="8530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9" dur="500" fill="hold"/>
                                        <p:tgtEl>
                                          <p:spTgt spid="8530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500" fill="hold"/>
                                        <p:tgtEl>
                                          <p:spTgt spid="853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500" fill="hold"/>
                                        <p:tgtEl>
                                          <p:spTgt spid="8530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500" fill="hold"/>
                                        <p:tgtEl>
                                          <p:spTgt spid="85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8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500" fill="hold"/>
                                        <p:tgtEl>
                                          <p:spTgt spid="85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8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500" fill="hold"/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8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500" fill="hold"/>
                                        <p:tgtEl>
                                          <p:spTgt spid="85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89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500" fill="hold"/>
                                        <p:tgtEl>
                                          <p:spTgt spid="852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9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500" fill="hold"/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9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500" fill="hold"/>
                                        <p:tgtEl>
                                          <p:spTgt spid="85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9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500" fill="hold"/>
                                        <p:tgtEl>
                                          <p:spTgt spid="85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0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500" fill="hold"/>
                                        <p:tgtEl>
                                          <p:spTgt spid="85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0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500" fill="hold"/>
                                        <p:tgtEl>
                                          <p:spTgt spid="85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0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500" fill="hold"/>
                                        <p:tgtEl>
                                          <p:spTgt spid="85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1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500" fill="hold"/>
                                        <p:tgtEl>
                                          <p:spTgt spid="85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7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500" fill="hold"/>
                                        <p:tgtEl>
                                          <p:spTgt spid="85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22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500" fill="hold"/>
                                        <p:tgtEl>
                                          <p:spTgt spid="85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500" fill="hold"/>
                                        <p:tgtEl>
                                          <p:spTgt spid="85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28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9" dur="500" fill="hold"/>
                                        <p:tgtEl>
                                          <p:spTgt spid="852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animBg="1"/>
      <p:bldP spid="852997" grpId="1" animBg="1"/>
      <p:bldP spid="852997" grpId="2" animBg="1"/>
      <p:bldP spid="852997" grpId="3" animBg="1"/>
      <p:bldP spid="852997" grpId="4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JER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Những chú chuột nổi tiếng trên phim - Báo Long An On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7" name="Picture 11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026475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7691" y="1954041"/>
            <a:ext cx="6386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2581189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2836" y="3432968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3618" y="838200"/>
            <a:ext cx="2781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GHI NHỚ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96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9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i="1" smtClean="0">
                <a:solidFill>
                  <a:srgbClr val="0000FF"/>
                </a:solidFill>
              </a:rPr>
              <a:t>NỘI DUNG GHI BÀI </a:t>
            </a:r>
            <a:endParaRPr lang="vi-VN" b="1" i="1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 algn="ctr">
              <a:buNone/>
            </a:pPr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458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0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533402"/>
            <a:ext cx="2527300" cy="1108075"/>
            <a:chOff x="136" y="911"/>
            <a:chExt cx="1592" cy="698"/>
          </a:xfrm>
        </p:grpSpPr>
        <p:sp>
          <p:nvSpPr>
            <p:cNvPr id="6159" name="Text Box 4"/>
            <p:cNvSpPr txBox="1">
              <a:spLocks noChangeArrowheads="1"/>
            </p:cNvSpPr>
            <p:nvPr/>
          </p:nvSpPr>
          <p:spPr bwMode="auto">
            <a:xfrm>
              <a:off x="144" y="911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600" b="1" i="1" u="sng" dirty="0" err="1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6600" b="1" i="1" u="sng" dirty="0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i="1" u="sng" dirty="0" smtClean="0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6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0" name="Text Box 10"/>
            <p:cNvSpPr txBox="1">
              <a:spLocks noChangeArrowheads="1"/>
            </p:cNvSpPr>
            <p:nvPr/>
          </p:nvSpPr>
          <p:spPr bwMode="auto">
            <a:xfrm>
              <a:off x="136" y="911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600" b="1" i="1" u="sng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6600" b="1" i="1" u="sng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66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187325" y="1763713"/>
            <a:ext cx="8728075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HÌNH CÓ TÂM  ĐỐI XỨNG</a:t>
            </a:r>
            <a:endParaRPr lang="en-US" sz="2000" b="1" kern="10" dirty="0"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13364"/>
            <a:ext cx="3564195" cy="356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WordArt 13"/>
          <p:cNvSpPr>
            <a:spLocks noChangeArrowheads="1" noChangeShapeType="1" noTextEdit="1"/>
          </p:cNvSpPr>
          <p:nvPr/>
        </p:nvSpPr>
        <p:spPr bwMode="auto">
          <a:xfrm>
            <a:off x="6400800" y="370681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Hình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và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đo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lường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CC"/>
                  </a:gs>
                  <a:gs pos="100000">
                    <a:srgbClr val="5599DD"/>
                  </a:gs>
                </a:gsLst>
                <a:lin ang="0" scaled="1"/>
              </a:gradFill>
              <a:effectLst>
                <a:outerShdw dist="81320" dir="2319588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6" y="1143000"/>
            <a:ext cx="2840904" cy="294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54876" y="3286780"/>
            <a:ext cx="55822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  HÌNH CÓ TÂM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92362" y="4906365"/>
            <a:ext cx="8937049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333500"/>
            <a:ext cx="4454528" cy="256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85800" y="1828800"/>
            <a:ext cx="1905000" cy="16002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91835" y="2286000"/>
            <a:ext cx="533400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9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92361" y="5167974"/>
            <a:ext cx="8937049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ABCD,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M’</a:t>
            </a:r>
          </a:p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IM’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362" grpId="0"/>
      <p:bldP spid="25" grpId="0"/>
      <p:bldP spid="25" grpId="1"/>
      <p:bldP spid="18" grpId="0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6" y="1143000"/>
            <a:ext cx="2840904" cy="294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54876" y="3286780"/>
            <a:ext cx="55822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  HÌNH CÓ TÂM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06951" y="4445021"/>
            <a:ext cx="8937049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(O)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(O).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333500"/>
            <a:ext cx="4454528" cy="256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85800" y="1828800"/>
            <a:ext cx="1905000" cy="16002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91835" y="2286000"/>
            <a:ext cx="533400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9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913097" y="3901773"/>
            <a:ext cx="2029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OA = OB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5181600" y="3778524"/>
            <a:ext cx="2029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IM = IM’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3500" y="5562600"/>
            <a:ext cx="8937049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2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  HÌNH CÓ TÂM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06951" y="4445021"/>
            <a:ext cx="581284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34874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06950" y="5257800"/>
            <a:ext cx="710825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99026" y="4968241"/>
            <a:ext cx="8784649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  HÌNH CÓ TÂM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68562" y="1177636"/>
            <a:ext cx="878464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1" y="2057400"/>
            <a:ext cx="73387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5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  HÌNH CÓ TÂM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68563" y="1177636"/>
            <a:ext cx="813723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TH1: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00856"/>
            <a:ext cx="1824191" cy="15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73" y="1687001"/>
            <a:ext cx="2856567" cy="181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85125"/>
            <a:ext cx="2503487" cy="221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85125"/>
            <a:ext cx="262231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63668" y="5598153"/>
            <a:ext cx="8137238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847110" y="1364675"/>
            <a:ext cx="533400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9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352310" y="1371600"/>
            <a:ext cx="533400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9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937165" y="3359518"/>
            <a:ext cx="533400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9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894</Words>
  <Application>Microsoft Office PowerPoint</Application>
  <PresentationFormat>On-screen Show (4:3)</PresentationFormat>
  <Paragraphs>175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NỘI DUNG GHI BÀI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HaTran</cp:lastModifiedBy>
  <cp:revision>134</cp:revision>
  <dcterms:created xsi:type="dcterms:W3CDTF">2021-07-27T23:26:22Z</dcterms:created>
  <dcterms:modified xsi:type="dcterms:W3CDTF">2021-10-23T12:35:29Z</dcterms:modified>
</cp:coreProperties>
</file>